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9" autoAdjust="0"/>
    <p:restoredTop sz="94660"/>
  </p:normalViewPr>
  <p:slideViewPr>
    <p:cSldViewPr snapToGrid="0">
      <p:cViewPr>
        <p:scale>
          <a:sx n="80" d="100"/>
          <a:sy n="80" d="100"/>
        </p:scale>
        <p:origin x="-552" y="-2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DC6BE83-9E12-C126-E779-490B32BCE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1574" b="61973"/>
          <a:stretch/>
        </p:blipFill>
        <p:spPr>
          <a:xfrm>
            <a:off x="-10027" y="-5640"/>
            <a:ext cx="12202027" cy="686364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F3BB404B-DBB3-4966-2761-0DA8722666AA}"/>
              </a:ext>
            </a:extLst>
          </p:cNvPr>
          <p:cNvSpPr>
            <a:spLocks/>
          </p:cNvSpPr>
          <p:nvPr userDrawn="1"/>
        </p:nvSpPr>
        <p:spPr bwMode="auto">
          <a:xfrm>
            <a:off x="69778" y="4432519"/>
            <a:ext cx="6362487" cy="2337896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noFill/>
          <a:ln w="6350">
            <a:solidFill>
              <a:srgbClr val="002060">
                <a:alpha val="67000"/>
              </a:srgb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F997877-BED9-68AF-D7BA-F3614836EEEF}"/>
              </a:ext>
            </a:extLst>
          </p:cNvPr>
          <p:cNvSpPr/>
          <p:nvPr userDrawn="1"/>
        </p:nvSpPr>
        <p:spPr>
          <a:xfrm>
            <a:off x="0" y="0"/>
            <a:ext cx="12202027" cy="6863640"/>
          </a:xfrm>
          <a:prstGeom prst="rect">
            <a:avLst/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圆角矩形 17">
            <a:extLst>
              <a:ext uri="{FF2B5EF4-FFF2-40B4-BE49-F238E27FC236}">
                <a16:creationId xmlns:a16="http://schemas.microsoft.com/office/drawing/2014/main" xmlns="" id="{F278AAB0-88CB-2F58-9A6B-39E155667AF4}"/>
              </a:ext>
            </a:extLst>
          </p:cNvPr>
          <p:cNvSpPr/>
          <p:nvPr userDrawn="1"/>
        </p:nvSpPr>
        <p:spPr>
          <a:xfrm>
            <a:off x="1371012" y="1966404"/>
            <a:ext cx="9531956" cy="134775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200000" scaled="0"/>
            <a:tileRect/>
          </a:gradFill>
          <a:ln w="22225">
            <a:solidFill>
              <a:schemeClr val="bg1"/>
            </a:solidFill>
          </a:ln>
          <a:effectLst>
            <a:outerShdw blurRad="419100" dist="419100" dir="3600000" algn="tl" rotWithShape="0">
              <a:schemeClr val="accent2">
                <a:lumMod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20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xmlns="" id="{69DF78DD-B37A-94B4-2A14-AD9DEC3A79DB}"/>
              </a:ext>
            </a:extLst>
          </p:cNvPr>
          <p:cNvSpPr>
            <a:spLocks/>
          </p:cNvSpPr>
          <p:nvPr userDrawn="1"/>
        </p:nvSpPr>
        <p:spPr bwMode="auto">
          <a:xfrm>
            <a:off x="3167043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A889251B-8215-14A9-0DF1-D2EC14679B71}"/>
              </a:ext>
            </a:extLst>
          </p:cNvPr>
          <p:cNvSpPr>
            <a:spLocks/>
          </p:cNvSpPr>
          <p:nvPr userDrawn="1"/>
        </p:nvSpPr>
        <p:spPr bwMode="auto">
          <a:xfrm>
            <a:off x="4963074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BF0FDCF3-BF98-E824-1504-5C624B456D55}"/>
              </a:ext>
            </a:extLst>
          </p:cNvPr>
          <p:cNvSpPr>
            <a:spLocks/>
          </p:cNvSpPr>
          <p:nvPr userDrawn="1"/>
        </p:nvSpPr>
        <p:spPr bwMode="auto">
          <a:xfrm>
            <a:off x="6759105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xmlns="" id="{E27E49B8-13E3-08C4-11F7-4E5B311DD838}"/>
              </a:ext>
            </a:extLst>
          </p:cNvPr>
          <p:cNvSpPr>
            <a:spLocks/>
          </p:cNvSpPr>
          <p:nvPr userDrawn="1"/>
        </p:nvSpPr>
        <p:spPr bwMode="auto">
          <a:xfrm>
            <a:off x="1371012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xmlns="" id="{6C8B3144-D3A5-1A5E-5366-C3C6568FDA71}"/>
              </a:ext>
            </a:extLst>
          </p:cNvPr>
          <p:cNvSpPr>
            <a:spLocks/>
          </p:cNvSpPr>
          <p:nvPr userDrawn="1"/>
        </p:nvSpPr>
        <p:spPr bwMode="auto">
          <a:xfrm>
            <a:off x="1370058" y="5081757"/>
            <a:ext cx="2892228" cy="106274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2EBB21F9-FA18-24AB-0432-5B42E777CD3F}"/>
              </a:ext>
            </a:extLst>
          </p:cNvPr>
          <p:cNvSpPr>
            <a:spLocks/>
          </p:cNvSpPr>
          <p:nvPr userDrawn="1"/>
        </p:nvSpPr>
        <p:spPr bwMode="auto">
          <a:xfrm>
            <a:off x="1451565" y="5008958"/>
            <a:ext cx="2674697" cy="98281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>
              <a:latin typeface="+mn-ea"/>
              <a:cs typeface="+mn-ea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xmlns="" id="{BC6F3449-2320-5584-516B-74D50FEAE400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926583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397099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3F6C8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xmlns="" id="{36A478B8-FD0C-6F6B-BA74-B6F7724A1E89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539332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54939B"/>
          </a:solidFill>
          <a:ln w="12700">
            <a:solidFill>
              <a:schemeClr val="bg2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xmlns="" id="{9DCCC035-E73B-E5C9-31FA-00CEC11F31A0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133069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BFDAE9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3F6C8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xmlns="" id="{1D32D974-6CF1-DCE2-47C1-BC82910DBEE3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3764828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2C8A5B"/>
          </a:solidFill>
          <a:ln w="12700">
            <a:solidFill>
              <a:schemeClr val="bg2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9" name="TextBox 64">
            <a:extLst>
              <a:ext uri="{FF2B5EF4-FFF2-40B4-BE49-F238E27FC236}">
                <a16:creationId xmlns:a16="http://schemas.microsoft.com/office/drawing/2014/main" xmlns="" id="{922DE3E7-2070-8E7E-196D-0702DAEC438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00273" y="6063429"/>
            <a:ext cx="3880884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3200" kern="1200" dirty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北京理工大学出版社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697BBED-0D55-CADC-F6F5-C9A6B6101734}"/>
              </a:ext>
            </a:extLst>
          </p:cNvPr>
          <p:cNvSpPr/>
          <p:nvPr userDrawn="1"/>
        </p:nvSpPr>
        <p:spPr>
          <a:xfrm>
            <a:off x="1640882" y="2131683"/>
            <a:ext cx="87540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buNone/>
            </a:pPr>
            <a:r>
              <a:rPr lang="zh-CN" altLang="en-US" sz="5400" dirty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latin typeface="经典特宋简" panose="02010609010101010101" pitchFamily="49" charset="-122"/>
                <a:ea typeface="经典特宋简" panose="02010609010101010101" pitchFamily="49" charset="-122"/>
                <a:cs typeface="经典特宋简" panose="02010609010101010101" pitchFamily="49" charset="-122"/>
              </a:rPr>
              <a:t>机械测量与测绘技术</a:t>
            </a:r>
          </a:p>
        </p:txBody>
      </p:sp>
      <p:sp>
        <p:nvSpPr>
          <p:cNvPr id="21" name="TextBox 64">
            <a:extLst>
              <a:ext uri="{FF2B5EF4-FFF2-40B4-BE49-F238E27FC236}">
                <a16:creationId xmlns:a16="http://schemas.microsoft.com/office/drawing/2014/main" xmlns="" id="{A700D41B-1E83-02EB-1989-57BD5FF03B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2972" y="498245"/>
            <a:ext cx="4374842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江苏联合职业技术学院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2EC1897-527E-823D-143D-018E67FB49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r="79136"/>
          <a:stretch/>
        </p:blipFill>
        <p:spPr>
          <a:xfrm>
            <a:off x="10906593" y="44735"/>
            <a:ext cx="1285407" cy="112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09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5A87EFB-BC2D-F465-4826-15D0D835A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F66EB9A-631B-9393-D85A-260602184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CE1402-95C3-1BA6-2EC4-C2C7E6F23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6F29229-E11B-D430-5E45-DB4BA3C09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2A5F349-FB3E-BD15-8957-BE59798B0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698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3586E7A-38DF-F2FA-4EF5-88E19AA311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3C6558E-F71D-4CA8-AACF-84EC84D5B4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19AC1D6-B5C6-4154-857D-552AAB1E2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59E19E8-3791-B479-9C3F-D9CA0851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CCC2C5-5149-86A9-6647-5F47E0D8D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24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13CA2F-62AA-7A38-4440-35EAFE84D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68" y="787655"/>
            <a:ext cx="10865777" cy="415710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6B066D4-9BED-290C-E1EC-03A0429B2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468" y="1363485"/>
            <a:ext cx="10865776" cy="481347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4E0A19C-FAE5-C3C3-0876-C4F28E637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82A0729-3D0A-B5D1-F932-BF4CC7DF9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517B537-17A3-F66B-7DC8-36BCDD01E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矩形 7">
            <a:extLst>
              <a:ext uri="{FF2B5EF4-FFF2-40B4-BE49-F238E27FC236}">
                <a16:creationId xmlns:a16="http://schemas.microsoft.com/office/drawing/2014/main" xmlns="" id="{6DEF7231-C377-7775-3266-F9944A159FD5}"/>
              </a:ext>
            </a:extLst>
          </p:cNvPr>
          <p:cNvSpPr/>
          <p:nvPr userDrawn="1"/>
        </p:nvSpPr>
        <p:spPr>
          <a:xfrm>
            <a:off x="263679" y="141480"/>
            <a:ext cx="240030" cy="342900"/>
          </a:xfrm>
          <a:prstGeom prst="chevron">
            <a:avLst/>
          </a:prstGeom>
          <a:solidFill>
            <a:srgbClr val="397099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矩形 8">
            <a:extLst>
              <a:ext uri="{FF2B5EF4-FFF2-40B4-BE49-F238E27FC236}">
                <a16:creationId xmlns:a16="http://schemas.microsoft.com/office/drawing/2014/main" xmlns="" id="{9DF4965E-DC45-3FE7-F2E8-F546F3457CC2}"/>
              </a:ext>
            </a:extLst>
          </p:cNvPr>
          <p:cNvSpPr/>
          <p:nvPr userDrawn="1"/>
        </p:nvSpPr>
        <p:spPr>
          <a:xfrm>
            <a:off x="455155" y="141480"/>
            <a:ext cx="190313" cy="342900"/>
          </a:xfrm>
          <a:prstGeom prst="chevron">
            <a:avLst>
              <a:gd name="adj" fmla="val 63313"/>
            </a:avLst>
          </a:prstGeom>
          <a:solidFill>
            <a:srgbClr val="BFDAE9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矩形 7">
            <a:extLst>
              <a:ext uri="{FF2B5EF4-FFF2-40B4-BE49-F238E27FC236}">
                <a16:creationId xmlns:a16="http://schemas.microsoft.com/office/drawing/2014/main" xmlns="" id="{D804A0AF-8FB8-5869-6511-6EE55B4EC576}"/>
              </a:ext>
            </a:extLst>
          </p:cNvPr>
          <p:cNvSpPr/>
          <p:nvPr userDrawn="1"/>
        </p:nvSpPr>
        <p:spPr>
          <a:xfrm>
            <a:off x="0" y="141480"/>
            <a:ext cx="339184" cy="342900"/>
          </a:xfrm>
          <a:prstGeom prst="homePlate">
            <a:avLst>
              <a:gd name="adj" fmla="val 30342"/>
            </a:avLst>
          </a:prstGeom>
          <a:solidFill>
            <a:srgbClr val="54939B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文本占位符 14">
            <a:extLst>
              <a:ext uri="{FF2B5EF4-FFF2-40B4-BE49-F238E27FC236}">
                <a16:creationId xmlns:a16="http://schemas.microsoft.com/office/drawing/2014/main" xmlns="" id="{70EBE135-B38D-35BE-429A-69ADCC2BBB36}"/>
              </a:ext>
            </a:extLst>
          </p:cNvPr>
          <p:cNvSpPr txBox="1">
            <a:spLocks/>
          </p:cNvSpPr>
          <p:nvPr userDrawn="1"/>
        </p:nvSpPr>
        <p:spPr>
          <a:xfrm>
            <a:off x="761439" y="141480"/>
            <a:ext cx="7122929" cy="40884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 smtClean="0">
                <a:solidFill>
                  <a:schemeClr val="tx1"/>
                </a:solidFill>
              </a:rPr>
              <a:t>模块一  课题</a:t>
            </a:r>
            <a:r>
              <a:rPr lang="en-US" altLang="zh-CN" dirty="0" smtClean="0">
                <a:solidFill>
                  <a:schemeClr val="tx1"/>
                </a:solidFill>
              </a:rPr>
              <a:t>1  </a:t>
            </a:r>
            <a:r>
              <a:rPr lang="zh-CN" altLang="en-US" dirty="0" smtClean="0">
                <a:solidFill>
                  <a:schemeClr val="tx1"/>
                </a:solidFill>
              </a:rPr>
              <a:t>轴类零件的测绘与造型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E3747BE5-9131-0BDB-9003-C2D40971D636}"/>
              </a:ext>
            </a:extLst>
          </p:cNvPr>
          <p:cNvCxnSpPr>
            <a:cxnSpLocks/>
          </p:cNvCxnSpPr>
          <p:nvPr userDrawn="1"/>
        </p:nvCxnSpPr>
        <p:spPr>
          <a:xfrm>
            <a:off x="0" y="627534"/>
            <a:ext cx="12192000" cy="0"/>
          </a:xfrm>
          <a:prstGeom prst="line">
            <a:avLst/>
          </a:prstGeom>
          <a:ln w="50800" cmpd="sng">
            <a:gradFill>
              <a:gsLst>
                <a:gs pos="0">
                  <a:srgbClr val="3F6C8C"/>
                </a:gs>
                <a:gs pos="100000">
                  <a:srgbClr val="EDEDEB"/>
                </a:gs>
              </a:gsLst>
              <a:lin ang="360000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AC06387B-C54F-B321-2145-585083E57B4E}"/>
              </a:ext>
            </a:extLst>
          </p:cNvPr>
          <p:cNvSpPr/>
          <p:nvPr userDrawn="1"/>
        </p:nvSpPr>
        <p:spPr>
          <a:xfrm>
            <a:off x="0" y="6752793"/>
            <a:ext cx="3024000" cy="108000"/>
          </a:xfrm>
          <a:prstGeom prst="rect">
            <a:avLst/>
          </a:prstGeom>
          <a:solidFill>
            <a:srgbClr val="2C8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E4DD8519-F7CB-83EF-8477-0604ADB02213}"/>
              </a:ext>
            </a:extLst>
          </p:cNvPr>
          <p:cNvSpPr/>
          <p:nvPr userDrawn="1"/>
        </p:nvSpPr>
        <p:spPr>
          <a:xfrm>
            <a:off x="3056000" y="6752793"/>
            <a:ext cx="3024000" cy="108000"/>
          </a:xfrm>
          <a:prstGeom prst="rect">
            <a:avLst/>
          </a:prstGeom>
          <a:solidFill>
            <a:srgbClr val="B6C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7EAC1D9-BF56-5190-9275-2CBD58406FE5}"/>
              </a:ext>
            </a:extLst>
          </p:cNvPr>
          <p:cNvSpPr/>
          <p:nvPr userDrawn="1"/>
        </p:nvSpPr>
        <p:spPr>
          <a:xfrm>
            <a:off x="6112000" y="6752793"/>
            <a:ext cx="3024000" cy="108000"/>
          </a:xfrm>
          <a:prstGeom prst="rect">
            <a:avLst/>
          </a:prstGeom>
          <a:solidFill>
            <a:srgbClr val="618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2DAD396-D8D0-B79C-2C3A-B3E89EB7C1AF}"/>
              </a:ext>
            </a:extLst>
          </p:cNvPr>
          <p:cNvSpPr/>
          <p:nvPr userDrawn="1"/>
        </p:nvSpPr>
        <p:spPr>
          <a:xfrm>
            <a:off x="9168000" y="6752793"/>
            <a:ext cx="3024000" cy="108000"/>
          </a:xfrm>
          <a:prstGeom prst="rect">
            <a:avLst/>
          </a:prstGeom>
          <a:solidFill>
            <a:srgbClr val="496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BB8CC7A-0486-7AD1-C32B-4E4CD149AF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r="79136"/>
          <a:stretch/>
        </p:blipFill>
        <p:spPr>
          <a:xfrm>
            <a:off x="11430561" y="47177"/>
            <a:ext cx="680756" cy="59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35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DF3062F-FB2A-007B-2263-476D3AF4A1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C981F82-C81D-6046-B7A5-2B9D30D5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9927C5E-DD42-51F4-1BAA-B7C225B4A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5DBF03B-5E4A-BF3C-1DC8-1DB59FF74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60A2183-D01A-E0D7-0F06-F97C1DB06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680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8A1FCB-7303-1843-4116-AFE153D82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A94CCDA-1882-03FB-2755-76F3A93F2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1E35161-21C5-ACE7-ECC3-A8F34D628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ED86ED9-04BD-34E5-2389-DA8681C9B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ABE728C-7966-F9C7-021A-525601177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545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10C5A41-7816-E0E9-1539-690FB9F5F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B6A5CDB-55CA-EAE2-5479-19C6B9EC10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E320D9F-FA95-8037-CA73-334623C48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E8781D3-79F9-042C-5B4D-D55EA983A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EAF2E7A-56E1-2B7A-24E4-A3624F3C0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1382074-60ED-4BB7-1683-33654A5ED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554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D86437-E062-9912-329A-4DC1C02DE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86A378A-0897-44AB-3280-45FDABD4FB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FA35834-DF8E-E505-86C3-EF762FD56B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1DB8498F-7B0F-D5A9-10EB-BCF8FC6B0D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5DA5541-9232-7718-844F-A078C6901F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27B359C-A507-963A-3533-2CA9DB83A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32CACDD-F724-2A91-FBB9-0822AFF04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E139E05-BCEF-0861-11CC-300453E06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678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7D1CA3-2A81-65A7-1AAF-FF79317C9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A3393AE-33B1-F51F-DEA5-7755F51BA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54380BE-74C5-66B2-9DE8-2CD454FB6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0EE7CB7-FC71-B5F6-AA0F-1EC14AE50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465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FC40D2-DED3-B364-FA9E-2987B932E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43A1409-26E4-7F31-BC62-00866785C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024CE1-4CAC-D3A7-2500-1824C043D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40B996C-55F0-C55F-D9A0-C8E50900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5A082B1-C7C6-B8E0-7094-C0A933FAD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C1108A3-DACE-D0FF-2369-50E045B7B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968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D6CF35-3938-E0BD-25C9-EACEC1EA9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C466D9A-8D77-DB31-2649-A7D7CFDCA4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BC65742-47ED-56A5-8D78-BA3DD1D7A8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333BFFA-D0C1-75A4-2729-ED29DF792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19AF7A1-232C-7090-4D65-B1E5512D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3EB6673-2CE4-F2B7-0FDB-C590DFBA5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388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492CE05-9AA2-5455-74A0-B4E0BFD95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BDDB8D9-EAF7-08AA-1B4B-985C1FAC7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4FDA741-8BEF-470D-9D69-05DBE98CF8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5B228-E2BF-45DF-AB45-44C26D0A4837}" type="datetimeFigureOut">
              <a:rPr lang="zh-CN" altLang="en-US" smtClean="0"/>
              <a:t>2023/2/17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A07B5EB-661D-7FFD-2C49-CFB5F545FA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99FF81E-4DE6-A212-D70C-CD67EFE04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288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0" r:id="rId2"/>
    <p:sldLayoutId id="2147483649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0">
            <a:extLst>
              <a:ext uri="{FF2B5EF4-FFF2-40B4-BE49-F238E27FC236}">
                <a16:creationId xmlns:a16="http://schemas.microsoft.com/office/drawing/2014/main" xmlns="" id="{B57BCCAA-5143-E88F-0A35-60734B2E80AD}"/>
              </a:ext>
            </a:extLst>
          </p:cNvPr>
          <p:cNvSpPr/>
          <p:nvPr/>
        </p:nvSpPr>
        <p:spPr>
          <a:xfrm>
            <a:off x="4869791" y="3863269"/>
            <a:ext cx="6023101" cy="607929"/>
          </a:xfrm>
          <a:prstGeom prst="roundRect">
            <a:avLst/>
          </a:prstGeom>
          <a:solidFill>
            <a:srgbClr val="396D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defTabSz="685715">
              <a:buNone/>
              <a:defRPr/>
            </a:pP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模块二 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典型零件的测绘与造型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896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任务二：</a:t>
            </a:r>
            <a:r>
              <a:rPr lang="en-US" altLang="zh-CN" sz="2800" b="1" dirty="0" err="1">
                <a:latin typeface="宋体" pitchFamily="2" charset="-122"/>
                <a:ea typeface="宋体" pitchFamily="2" charset="-122"/>
              </a:rPr>
              <a:t>Autocad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环境下零件图的绘制</a:t>
            </a:r>
            <a:endParaRPr lang="zh-CN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zh-CN" sz="2400" b="1" dirty="0"/>
              <a:t>知识链接</a:t>
            </a:r>
            <a:endParaRPr lang="zh-CN" altLang="zh-CN" sz="2400" dirty="0"/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一、制作样板文件的注意事项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创建样板文件时，应注意以下问题。</a:t>
            </a:r>
          </a:p>
          <a:p>
            <a:pPr lvl="0"/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严格遵守国家标准的有关规定设置图幅，绘制图框线和标题栏。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）使用标准线型。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）将图形界限（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Limits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）设置适当，以便能包含最大操作区。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）按标准的图纸尺寸打印图形。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二、制作样板文件的步骤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制作样板文件的操作步骤具体如下：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）设置图形的精度和单位。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）设置图形边界。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）设置图层。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）绘制图框线和标题栏。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）设置文字样式。</a:t>
            </a:r>
          </a:p>
        </p:txBody>
      </p:sp>
    </p:spTree>
    <p:extLst>
      <p:ext uri="{BB962C8B-B14F-4D97-AF65-F5344CB8AC3E}">
        <p14:creationId xmlns:p14="http://schemas.microsoft.com/office/powerpoint/2010/main" val="308364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任务二：</a:t>
            </a:r>
            <a:r>
              <a:rPr lang="en-US" altLang="zh-CN" sz="2800" b="1" dirty="0" err="1">
                <a:latin typeface="宋体" pitchFamily="2" charset="-122"/>
                <a:ea typeface="宋体" pitchFamily="2" charset="-122"/>
              </a:rPr>
              <a:t>Autocad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环境下零件图的绘制</a:t>
            </a:r>
            <a:endParaRPr lang="zh-CN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2100" b="1" dirty="0">
                <a:latin typeface="宋体" pitchFamily="2" charset="-122"/>
                <a:ea typeface="宋体" pitchFamily="2" charset="-122"/>
              </a:rPr>
              <a:t>任务实施</a:t>
            </a:r>
          </a:p>
          <a:p>
            <a:r>
              <a:rPr lang="zh-CN" altLang="zh-CN" b="1" dirty="0">
                <a:latin typeface="宋体" pitchFamily="2" charset="-122"/>
                <a:ea typeface="宋体" pitchFamily="2" charset="-122"/>
              </a:rPr>
              <a:t>一、设置</a:t>
            </a:r>
            <a:r>
              <a:rPr lang="en-US" altLang="zh-CN" b="1" dirty="0">
                <a:latin typeface="宋体" pitchFamily="2" charset="-122"/>
                <a:ea typeface="宋体" pitchFamily="2" charset="-122"/>
              </a:rPr>
              <a:t>A3</a:t>
            </a:r>
            <a:r>
              <a:rPr lang="zh-CN" altLang="zh-CN" b="1" dirty="0">
                <a:latin typeface="宋体" pitchFamily="2" charset="-122"/>
                <a:ea typeface="宋体" pitchFamily="2" charset="-122"/>
              </a:rPr>
              <a:t>模板</a:t>
            </a:r>
            <a:endParaRPr lang="zh-CN" altLang="zh-CN" dirty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设置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单位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设置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图幅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设置字体</a:t>
            </a:r>
          </a:p>
          <a:p>
            <a:r>
              <a:rPr lang="en-US" altLang="zh-CN" b="1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设置图层</a:t>
            </a:r>
          </a:p>
          <a:p>
            <a:r>
              <a:rPr lang="en-US" altLang="zh-CN" b="1" dirty="0"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设置尺寸标注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样式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b="1" dirty="0">
                <a:latin typeface="宋体" pitchFamily="2" charset="-122"/>
                <a:ea typeface="宋体" pitchFamily="2" charset="-122"/>
              </a:rPr>
              <a:t>6.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绘制图框和标题栏</a:t>
            </a:r>
          </a:p>
          <a:p>
            <a:r>
              <a:rPr lang="en-US" altLang="zh-CN" b="1" dirty="0">
                <a:latin typeface="宋体" pitchFamily="2" charset="-122"/>
                <a:ea typeface="宋体" pitchFamily="2" charset="-122"/>
              </a:rPr>
              <a:t>7.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模板的保存与使用</a:t>
            </a:r>
          </a:p>
          <a:p>
            <a:endParaRPr lang="zh-CN" altLang="zh-CN" dirty="0"/>
          </a:p>
          <a:p>
            <a:endParaRPr lang="zh-CN" altLang="zh-CN" dirty="0"/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55503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任务二：</a:t>
            </a:r>
            <a:r>
              <a:rPr lang="en-US" altLang="zh-CN" sz="2800" b="1" dirty="0" err="1">
                <a:latin typeface="宋体" pitchFamily="2" charset="-122"/>
                <a:ea typeface="宋体" pitchFamily="2" charset="-122"/>
              </a:rPr>
              <a:t>Autocad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环境下零件图的绘制</a:t>
            </a:r>
            <a:endParaRPr lang="zh-CN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二、绘制轴的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零件图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）创建新图形</a:t>
            </a:r>
          </a:p>
          <a:p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(2)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绘制主视图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zh-CN" sz="2400" dirty="0">
              <a:latin typeface="宋体" pitchFamily="2" charset="-122"/>
              <a:ea typeface="宋体" pitchFamily="2" charset="-122"/>
            </a:endParaRPr>
          </a:p>
          <a:p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）绘制键槽、平面、螺纹及倒角</a:t>
            </a:r>
          </a:p>
          <a:p>
            <a:endParaRPr lang="zh-CN" altLang="zh-CN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/>
          <a:stretch>
            <a:fillRect/>
          </a:stretch>
        </p:blipFill>
        <p:spPr>
          <a:xfrm>
            <a:off x="1095374" y="2928937"/>
            <a:ext cx="6829426" cy="1223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3049" y="5129212"/>
            <a:ext cx="5772151" cy="1071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198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任务二：</a:t>
            </a:r>
            <a:r>
              <a:rPr lang="en-US" altLang="zh-CN" sz="2800" b="1" dirty="0" err="1">
                <a:latin typeface="宋体" pitchFamily="2" charset="-122"/>
                <a:ea typeface="宋体" pitchFamily="2" charset="-122"/>
              </a:rPr>
              <a:t>Autocad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环境下零件图的绘制</a:t>
            </a:r>
            <a:endParaRPr lang="zh-CN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绘制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移出断面图</a:t>
            </a:r>
          </a:p>
          <a:p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zh-CN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219200" y="2301557"/>
            <a:ext cx="5467350" cy="305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74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任务二：</a:t>
            </a:r>
            <a:r>
              <a:rPr lang="en-US" altLang="zh-CN" sz="2800" b="1" dirty="0" err="1">
                <a:latin typeface="宋体" pitchFamily="2" charset="-122"/>
                <a:ea typeface="宋体" pitchFamily="2" charset="-122"/>
              </a:rPr>
              <a:t>Autocad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环境下零件图的绘制</a:t>
            </a:r>
            <a:endParaRPr lang="zh-CN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dirty="0"/>
              <a:t>标注断面位置并填充剖面线</a:t>
            </a:r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zh-CN" dirty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1376362" y="2061210"/>
            <a:ext cx="6157913" cy="3463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80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任务二：</a:t>
            </a:r>
            <a:r>
              <a:rPr lang="en-US" altLang="zh-CN" sz="2800" b="1" dirty="0" err="1">
                <a:latin typeface="宋体" pitchFamily="2" charset="-122"/>
                <a:ea typeface="宋体" pitchFamily="2" charset="-122"/>
              </a:rPr>
              <a:t>Autocad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环境下零件图的绘制</a:t>
            </a:r>
            <a:endParaRPr lang="zh-CN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dirty="0"/>
              <a:t>标注断面位置并填充剖面线</a:t>
            </a:r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zh-CN" dirty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1376362" y="2061210"/>
            <a:ext cx="6157913" cy="3463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75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任务二：</a:t>
            </a:r>
            <a:r>
              <a:rPr lang="en-US" altLang="zh-CN" sz="2800" b="1" dirty="0" err="1">
                <a:latin typeface="宋体" pitchFamily="2" charset="-122"/>
                <a:ea typeface="宋体" pitchFamily="2" charset="-122"/>
              </a:rPr>
              <a:t>Autocad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环境下零件图的绘制</a:t>
            </a:r>
            <a:endParaRPr lang="zh-CN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dirty="0"/>
              <a:t>标注尺寸及技术要求</a:t>
            </a:r>
            <a:endParaRPr lang="en-US" altLang="zh-CN" dirty="0" smtClean="0"/>
          </a:p>
          <a:p>
            <a:endParaRPr lang="en-US" altLang="zh-CN" dirty="0"/>
          </a:p>
          <a:p>
            <a:endParaRPr lang="zh-CN" altLang="zh-CN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930591" y="1990724"/>
            <a:ext cx="7003734" cy="397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33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任务二：</a:t>
            </a:r>
            <a:r>
              <a:rPr lang="en-US" altLang="zh-CN" sz="2800" b="1" dirty="0" err="1">
                <a:latin typeface="宋体" pitchFamily="2" charset="-122"/>
                <a:ea typeface="宋体" pitchFamily="2" charset="-122"/>
              </a:rPr>
              <a:t>Autocad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环境下零件图的绘制</a:t>
            </a:r>
            <a:endParaRPr lang="zh-CN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dirty="0"/>
              <a:t>填写标题栏</a:t>
            </a:r>
            <a:endParaRPr lang="en-US" altLang="zh-CN" dirty="0"/>
          </a:p>
          <a:p>
            <a:endParaRPr lang="zh-CN" altLang="zh-CN" dirty="0"/>
          </a:p>
        </p:txBody>
      </p:sp>
      <p:pic>
        <p:nvPicPr>
          <p:cNvPr id="5" name="图片 4"/>
          <p:cNvPicPr/>
          <p:nvPr/>
        </p:nvPicPr>
        <p:blipFill rotWithShape="1">
          <a:blip r:embed="rId2"/>
          <a:srcRect l="723" t="1344"/>
          <a:stretch/>
        </p:blipFill>
        <p:spPr bwMode="auto">
          <a:xfrm>
            <a:off x="1228725" y="2466975"/>
            <a:ext cx="4210050" cy="11239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5676900" y="1702434"/>
            <a:ext cx="5943600" cy="399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42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任务二：</a:t>
            </a:r>
            <a:r>
              <a:rPr lang="en-US" altLang="zh-CN" sz="2800" b="1" dirty="0" err="1">
                <a:latin typeface="宋体" pitchFamily="2" charset="-122"/>
                <a:ea typeface="宋体" pitchFamily="2" charset="-122"/>
              </a:rPr>
              <a:t>Autocad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环境下零件图的绘制</a:t>
            </a:r>
            <a:endParaRPr lang="zh-CN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2400" b="1" dirty="0" smtClean="0"/>
              <a:t>任务评价</a:t>
            </a:r>
            <a:r>
              <a:rPr lang="en-US" altLang="zh-CN" sz="2400" b="1" dirty="0"/>
              <a:t> </a:t>
            </a:r>
            <a:r>
              <a:rPr lang="en-US" altLang="zh-CN" sz="2400" b="1" dirty="0" smtClean="0"/>
              <a:t>                                  </a:t>
            </a:r>
            <a:r>
              <a:rPr lang="zh-CN" altLang="zh-CN" dirty="0" smtClean="0"/>
              <a:t>自</a:t>
            </a:r>
            <a:r>
              <a:rPr lang="zh-CN" altLang="zh-CN" dirty="0"/>
              <a:t>评</a:t>
            </a:r>
            <a:r>
              <a:rPr lang="en-US" altLang="zh-CN" dirty="0"/>
              <a:t>/</a:t>
            </a:r>
            <a:r>
              <a:rPr lang="zh-CN" altLang="zh-CN" dirty="0"/>
              <a:t>互评</a:t>
            </a:r>
            <a:r>
              <a:rPr lang="zh-CN" altLang="zh-CN" dirty="0" smtClean="0"/>
              <a:t>表</a:t>
            </a:r>
            <a:endParaRPr lang="en-US" altLang="zh-CN" dirty="0" smtClean="0"/>
          </a:p>
          <a:p>
            <a:endParaRPr lang="zh-CN" altLang="zh-CN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919166"/>
              </p:ext>
            </p:extLst>
          </p:nvPr>
        </p:nvGraphicFramePr>
        <p:xfrm>
          <a:off x="4613058" y="1755691"/>
          <a:ext cx="4340441" cy="47784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8959"/>
                <a:gridCol w="1309320"/>
                <a:gridCol w="1309320"/>
                <a:gridCol w="308076"/>
                <a:gridCol w="308076"/>
                <a:gridCol w="318345"/>
                <a:gridCol w="318345"/>
              </a:tblGrid>
              <a:tr h="2324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任务小组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effectLst/>
                        </a:rPr>
                        <a:t> 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任务组长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24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小组成员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班级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24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任务名称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实施时间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64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评价类别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评价内容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评价标准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配分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个人自评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小组评价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教师评价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246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学习准备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资料准备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参与资料收集、整理、自主学习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1162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计划制定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能初步制定计划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43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小组分工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分工合理，协调有序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672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学习过程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操作技术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见任务评分标准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40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3486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问题探究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能实践中发现问题，并用理论知识解释实践中的问题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10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24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文明生产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服从管理，遵守</a:t>
                      </a:r>
                      <a:r>
                        <a:rPr lang="en-US" sz="700" kern="100">
                          <a:effectLst/>
                        </a:rPr>
                        <a:t>5S</a:t>
                      </a:r>
                      <a:r>
                        <a:rPr lang="zh-CN" sz="700" kern="100">
                          <a:effectLst/>
                        </a:rPr>
                        <a:t>标准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246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学习拓展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知识迁移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能实现前后知识的迁移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24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应变能力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能举一反三，提出改进建议或方案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effectLst/>
                        </a:rPr>
                        <a:t> 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47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创新程度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有创新建议提出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752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学习态度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主动程度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主动性强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275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合作意识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能与同伴团结协作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1162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严谨细致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认真仔细，不出差错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2463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总</a:t>
                      </a:r>
                      <a:r>
                        <a:rPr lang="en-US" sz="700" kern="100">
                          <a:effectLst/>
                        </a:rPr>
                        <a:t>        </a:t>
                      </a:r>
                      <a:r>
                        <a:rPr lang="zh-CN" sz="700" kern="100">
                          <a:effectLst/>
                        </a:rPr>
                        <a:t>计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100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439528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教师总评</a:t>
                      </a:r>
                      <a:endParaRPr lang="zh-CN" sz="6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（成绩、不足及注意事项）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0230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综合评定等级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effectLst/>
                        </a:rPr>
                        <a:t> 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12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任务二：</a:t>
            </a:r>
            <a:r>
              <a:rPr lang="en-US" altLang="zh-CN" sz="2800" b="1" dirty="0" err="1">
                <a:latin typeface="宋体" pitchFamily="2" charset="-122"/>
                <a:ea typeface="宋体" pitchFamily="2" charset="-122"/>
              </a:rPr>
              <a:t>Autocad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环境下零件图的绘制</a:t>
            </a:r>
            <a:endParaRPr lang="zh-CN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 拓展</a:t>
            </a:r>
            <a:r>
              <a:rPr lang="zh-CN" altLang="zh-CN" b="1" dirty="0" smtClean="0"/>
              <a:t>知识</a:t>
            </a:r>
            <a:endParaRPr lang="en-US" altLang="zh-CN" b="1" dirty="0" smtClean="0"/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一、将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A3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模板拉伸成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A4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图样模板操作步骤 </a:t>
            </a:r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二、粗糙度块创建和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使用</a:t>
            </a:r>
            <a:endParaRPr lang="zh-CN" altLang="zh-CN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绘制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粗糙度符号（去材料加工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）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）定义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属性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）创建块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5279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任务一 轴类零件的测量与草绘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2400" b="1" dirty="0"/>
              <a:t>知识链接</a:t>
            </a:r>
            <a:endParaRPr lang="zh-CN" altLang="zh-CN" sz="2400" dirty="0"/>
          </a:p>
          <a:p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一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、轴类零件的作用与结构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主要用来支承传动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零部件，传递扭矩和承受载荷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二、轴类零件的视图选择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轴类零件的主视图按其加工位置选择，一般将轴线水平放置，用一个基本视图来表达轴的主体结构。</a:t>
            </a:r>
          </a:p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轴上的局部结构，如：键槽、退刀槽、倒角等结构，一般采用断面图、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局部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剖视图、局部放大图、局部视图来表达</a:t>
            </a:r>
            <a:r>
              <a:rPr lang="zh-CN" altLang="zh-CN" sz="2400" dirty="0"/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066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任务一 轴类零件的测量与草绘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三、轴类零件的尺寸标注</a:t>
            </a:r>
          </a:p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2019300" y="1676400"/>
            <a:ext cx="6507480" cy="473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28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任务一 轴类零件的测量与草绘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四、轴类零件的材料和技术要求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轴类零件的毛坯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轴类零件的</a:t>
            </a:r>
            <a:r>
              <a:rPr lang="zh-CN" altLang="zh-CN" dirty="0" smtClean="0"/>
              <a:t>材料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）碳素钢 工程中广泛采用</a:t>
            </a:r>
            <a:r>
              <a:rPr lang="en-US" altLang="zh-CN" dirty="0"/>
              <a:t>35</a:t>
            </a:r>
            <a:r>
              <a:rPr lang="zh-CN" altLang="zh-CN" dirty="0"/>
              <a:t>、</a:t>
            </a:r>
            <a:r>
              <a:rPr lang="en-US" altLang="zh-CN" dirty="0"/>
              <a:t>45</a:t>
            </a:r>
            <a:r>
              <a:rPr lang="zh-CN" altLang="zh-CN" dirty="0"/>
              <a:t>、</a:t>
            </a:r>
            <a:r>
              <a:rPr lang="en-US" altLang="zh-CN" dirty="0"/>
              <a:t>50</a:t>
            </a:r>
            <a:r>
              <a:rPr lang="zh-CN" altLang="zh-CN" dirty="0"/>
              <a:t>等优质碳素钢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）合金钢 常用于高温、高速、重载以及结构要求紧凑的轴，有较高的力学性能，但价格较</a:t>
            </a:r>
            <a:r>
              <a:rPr lang="zh-CN" altLang="zh-CN" dirty="0" smtClean="0"/>
              <a:t>贵</a:t>
            </a:r>
            <a:endParaRPr lang="en-US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）球墨铸铁 耐磨、价格低，但可靠性较差，一般用于形状复杂的轴</a:t>
            </a:r>
          </a:p>
          <a:p>
            <a:r>
              <a:rPr lang="en-US" altLang="zh-CN" dirty="0" smtClean="0"/>
              <a:t>3</a:t>
            </a:r>
            <a:r>
              <a:rPr lang="zh-CN" altLang="zh-CN" dirty="0"/>
              <a:t>．轴类零件技术要求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）尺寸精度 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）几何形状精度 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）相互位置精度 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）表面粗糙度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7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任务一 轴类零件的测量与草绘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zh-CN" altLang="zh-CN" b="1" dirty="0" smtClean="0"/>
              <a:t>实施</a:t>
            </a:r>
            <a:endParaRPr lang="en-US" altLang="zh-CN" b="1" dirty="0" smtClean="0"/>
          </a:p>
          <a:p>
            <a:r>
              <a:rPr lang="en-US" altLang="zh-CN" dirty="0"/>
              <a:t>1.</a:t>
            </a:r>
            <a:r>
              <a:rPr lang="zh-CN" altLang="zh-CN" dirty="0"/>
              <a:t>了解并分析轴的功能和结构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确定草图视图方案</a:t>
            </a:r>
          </a:p>
          <a:p>
            <a:r>
              <a:rPr lang="en-US" altLang="zh-CN" dirty="0"/>
              <a:t>3.</a:t>
            </a:r>
            <a:r>
              <a:rPr lang="zh-CN" altLang="zh-CN" dirty="0" smtClean="0"/>
              <a:t>绘制</a:t>
            </a:r>
            <a:r>
              <a:rPr lang="zh-CN" altLang="zh-CN" dirty="0"/>
              <a:t>轴零件</a:t>
            </a:r>
            <a:r>
              <a:rPr lang="zh-CN" altLang="zh-CN" dirty="0" smtClean="0"/>
              <a:t>草图</a:t>
            </a:r>
            <a:endParaRPr lang="en-US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zh-CN" dirty="0" smtClean="0"/>
              <a:t>）徒手绘制图框和标题栏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 smtClean="0"/>
              <a:t>）</a:t>
            </a:r>
            <a:r>
              <a:rPr lang="zh-CN" altLang="zh-CN" dirty="0"/>
              <a:t>绘制</a:t>
            </a:r>
            <a:r>
              <a:rPr lang="zh-CN" altLang="zh-CN" dirty="0" smtClean="0"/>
              <a:t>草图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）测量</a:t>
            </a:r>
            <a:r>
              <a:rPr lang="zh-CN" altLang="zh-CN" dirty="0" smtClean="0"/>
              <a:t>尺寸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）标注尺寸。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）确定技术要求。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649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任务一 轴类零件的测量与草绘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 任务</a:t>
            </a:r>
            <a:r>
              <a:rPr lang="zh-CN" altLang="zh-CN" b="1" dirty="0" smtClean="0"/>
              <a:t>评价</a:t>
            </a:r>
            <a:endParaRPr lang="en-US" altLang="zh-CN" b="1" dirty="0" smtClean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846857"/>
              </p:ext>
            </p:extLst>
          </p:nvPr>
        </p:nvGraphicFramePr>
        <p:xfrm>
          <a:off x="2593758" y="1571625"/>
          <a:ext cx="5731091" cy="50872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9211"/>
                <a:gridCol w="1728818"/>
                <a:gridCol w="1563788"/>
                <a:gridCol w="571811"/>
                <a:gridCol w="406781"/>
                <a:gridCol w="420341"/>
                <a:gridCol w="420341"/>
              </a:tblGrid>
              <a:tr h="2190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任务小组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任务组长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28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小组成员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班级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28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任务名称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实施时间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856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评价类别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评价内容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评价标准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配分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个人自评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小组评价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教师评价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4280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学习准备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资料准备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参与资料收集、整理、自主学习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4137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计划制定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能初步制定计划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43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小组分工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分工合理，协调有序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680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学习过程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操作技术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见任务评分标准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40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3642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问题探究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能实践中发现问题，并用理论知识解释实践中的问题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10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effectLst/>
                        </a:rPr>
                        <a:t> 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428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文明生产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服从管理，遵守</a:t>
                      </a:r>
                      <a:r>
                        <a:rPr lang="en-US" sz="700" kern="100">
                          <a:effectLst/>
                        </a:rPr>
                        <a:t>5S</a:t>
                      </a:r>
                      <a:r>
                        <a:rPr lang="zh-CN" sz="700" kern="100">
                          <a:effectLst/>
                        </a:rPr>
                        <a:t>标准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4280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学习拓展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知识迁移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能实现前后知识的迁移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428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应变能力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 dirty="0">
                          <a:effectLst/>
                        </a:rPr>
                        <a:t>能举一反三，提出改进建议或方案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47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创新程度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有创新建议提出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763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学习态度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主动程度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主动性强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376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合作意识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能与同伴团结协作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1214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严谨细致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认真仔细，不出差错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242801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总</a:t>
                      </a:r>
                      <a:r>
                        <a:rPr lang="en-US" sz="700" kern="100">
                          <a:effectLst/>
                        </a:rPr>
                        <a:t>        </a:t>
                      </a:r>
                      <a:r>
                        <a:rPr lang="zh-CN" sz="700" kern="100">
                          <a:effectLst/>
                        </a:rPr>
                        <a:t>计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100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</a:tr>
              <a:tr h="45907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教师总评</a:t>
                      </a:r>
                      <a:endParaRPr lang="zh-CN" sz="6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（成绩、不足及注意事项）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5744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</a:rPr>
                        <a:t>综合评定等级</a:t>
                      </a:r>
                      <a:endParaRPr lang="zh-CN" sz="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effectLst/>
                        </a:rPr>
                        <a:t> </a:t>
                      </a:r>
                      <a:endParaRPr lang="zh-CN" sz="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428" marR="39428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60725" y="1171288"/>
            <a:ext cx="14795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自评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/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互评表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225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任务一 轴类零件的测量与草绘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拓展</a:t>
            </a:r>
            <a:r>
              <a:rPr lang="zh-CN" altLang="zh-CN" b="1" dirty="0" smtClean="0"/>
              <a:t>知识</a:t>
            </a:r>
            <a:endParaRPr lang="en-US" altLang="zh-CN" b="1" dirty="0" smtClean="0"/>
          </a:p>
          <a:p>
            <a:r>
              <a:rPr lang="en-US" altLang="zh-CN" b="1" dirty="0" smtClean="0"/>
              <a:t>                               </a:t>
            </a: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b="1" dirty="0" smtClean="0">
                <a:latin typeface="宋体" pitchFamily="2" charset="-122"/>
                <a:ea typeface="宋体" pitchFamily="2" charset="-122"/>
              </a:rPr>
              <a:t>轴</a:t>
            </a:r>
            <a:r>
              <a:rPr lang="zh-CN" altLang="zh-CN" b="1" dirty="0">
                <a:latin typeface="宋体" pitchFamily="2" charset="-122"/>
                <a:ea typeface="宋体" pitchFamily="2" charset="-122"/>
              </a:rPr>
              <a:t>零件直径、锥度及几何公差的</a:t>
            </a:r>
            <a:r>
              <a:rPr lang="zh-CN" altLang="zh-CN" b="1" dirty="0" smtClean="0">
                <a:latin typeface="宋体" pitchFamily="2" charset="-122"/>
                <a:ea typeface="宋体" pitchFamily="2" charset="-122"/>
              </a:rPr>
              <a:t>测量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zh-CN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b="1" dirty="0">
                <a:latin typeface="宋体" pitchFamily="2" charset="-122"/>
                <a:ea typeface="宋体" pitchFamily="2" charset="-122"/>
              </a:rPr>
              <a:t>一、使用外径千分尺测量轴零件的</a:t>
            </a:r>
            <a:r>
              <a:rPr lang="zh-CN" altLang="zh-CN" b="1" dirty="0" smtClean="0">
                <a:latin typeface="宋体" pitchFamily="2" charset="-122"/>
                <a:ea typeface="宋体" pitchFamily="2" charset="-122"/>
              </a:rPr>
              <a:t>直径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zh-CN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dirty="0"/>
              <a:t>（一）外径千分尺的结构与</a:t>
            </a:r>
            <a:r>
              <a:rPr lang="zh-CN" altLang="zh-CN" dirty="0" smtClean="0"/>
              <a:t>读数</a:t>
            </a:r>
            <a:endParaRPr lang="en-US" altLang="zh-CN" dirty="0" smtClean="0"/>
          </a:p>
          <a:p>
            <a:endParaRPr lang="zh-CN" altLang="zh-CN" dirty="0"/>
          </a:p>
          <a:p>
            <a:r>
              <a:rPr lang="zh-CN" altLang="zh-CN" dirty="0" smtClean="0"/>
              <a:t>（</a:t>
            </a:r>
            <a:r>
              <a:rPr lang="zh-CN" altLang="zh-CN" dirty="0"/>
              <a:t>二）外径千分尺的</a:t>
            </a:r>
            <a:r>
              <a:rPr lang="zh-CN" altLang="zh-CN" dirty="0" smtClean="0"/>
              <a:t>使用</a:t>
            </a:r>
            <a:endParaRPr lang="en-US" altLang="zh-CN" dirty="0" smtClean="0"/>
          </a:p>
          <a:p>
            <a:endParaRPr lang="zh-CN" altLang="zh-CN" dirty="0"/>
          </a:p>
          <a:p>
            <a:pPr marL="457200" indent="-457200">
              <a:buAutoNum type="arabicPeriod"/>
            </a:pPr>
            <a:r>
              <a:rPr lang="zh-CN" altLang="zh-CN" dirty="0" smtClean="0"/>
              <a:t>校准零位</a:t>
            </a:r>
            <a:endParaRPr lang="en-US" altLang="zh-CN" dirty="0" smtClean="0"/>
          </a:p>
          <a:p>
            <a:pPr marL="457200" indent="-457200">
              <a:buAutoNum type="arabicPeriod"/>
            </a:pP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．注意事项</a:t>
            </a:r>
          </a:p>
          <a:p>
            <a:endParaRPr lang="zh-CN" altLang="zh-CN" dirty="0">
              <a:latin typeface="宋体" pitchFamily="2" charset="-122"/>
              <a:ea typeface="宋体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512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任务一 轴类零件的测量与草绘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 smtClean="0">
                <a:latin typeface="宋体" pitchFamily="2" charset="-122"/>
                <a:ea typeface="宋体" pitchFamily="2" charset="-122"/>
              </a:rPr>
              <a:t>二</a:t>
            </a:r>
            <a:r>
              <a:rPr lang="zh-CN" altLang="zh-CN" b="1" dirty="0">
                <a:latin typeface="宋体" pitchFamily="2" charset="-122"/>
                <a:ea typeface="宋体" pitchFamily="2" charset="-122"/>
              </a:rPr>
              <a:t>、使用万能角度尺测量轴类零件的</a:t>
            </a:r>
            <a:r>
              <a:rPr lang="zh-CN" altLang="zh-CN" b="1" dirty="0" smtClean="0">
                <a:latin typeface="宋体" pitchFamily="2" charset="-122"/>
                <a:ea typeface="宋体" pitchFamily="2" charset="-122"/>
              </a:rPr>
              <a:t>锥度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zh-CN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（一）游标万能角度尺的结构与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读数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zh-CN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zh-CN" b="1" dirty="0">
                <a:latin typeface="宋体" pitchFamily="2" charset="-122"/>
                <a:ea typeface="宋体" pitchFamily="2" charset="-122"/>
              </a:rPr>
              <a:t>二）游标万能角度尺的组合</a:t>
            </a:r>
            <a:r>
              <a:rPr lang="zh-CN" altLang="zh-CN" b="1" dirty="0" smtClean="0">
                <a:latin typeface="宋体" pitchFamily="2" charset="-122"/>
                <a:ea typeface="宋体" pitchFamily="2" charset="-122"/>
              </a:rPr>
              <a:t>使用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zh-CN" dirty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校准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零位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组合使用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方法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组合方法</a:t>
            </a:r>
          </a:p>
          <a:p>
            <a:endParaRPr lang="zh-CN" altLang="zh-CN" dirty="0">
              <a:latin typeface="宋体" pitchFamily="2" charset="-122"/>
              <a:ea typeface="宋体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308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任务一 轴类零件的测量与草绘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 smtClean="0">
                <a:latin typeface="宋体" pitchFamily="2" charset="-122"/>
                <a:ea typeface="宋体" pitchFamily="2" charset="-122"/>
              </a:rPr>
              <a:t>三</a:t>
            </a:r>
            <a:r>
              <a:rPr lang="zh-CN" altLang="zh-CN" b="1" dirty="0">
                <a:latin typeface="宋体" pitchFamily="2" charset="-122"/>
                <a:ea typeface="宋体" pitchFamily="2" charset="-122"/>
              </a:rPr>
              <a:t>、使用百分表测量轴零件的各类</a:t>
            </a:r>
            <a:r>
              <a:rPr lang="zh-CN" altLang="zh-CN" b="1" dirty="0" smtClean="0">
                <a:latin typeface="宋体" pitchFamily="2" charset="-122"/>
                <a:ea typeface="宋体" pitchFamily="2" charset="-122"/>
              </a:rPr>
              <a:t>形位公差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．轴类零件圆度、圆柱度及跳动的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测量方法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孔的轴心线与底平面的平行度检验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方法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键槽直线度的检验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方法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．在两顶尖上测量偏心距的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方法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偏心距的间接测量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方法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6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指示表使用注意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事项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7.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杠杆百分表使用注意事项</a:t>
            </a:r>
          </a:p>
          <a:p>
            <a:endParaRPr lang="zh-CN" altLang="zh-CN" dirty="0"/>
          </a:p>
          <a:p>
            <a:endParaRPr lang="zh-CN" altLang="zh-CN" dirty="0"/>
          </a:p>
          <a:p>
            <a:endParaRPr lang="zh-CN" altLang="zh-CN" dirty="0">
              <a:latin typeface="宋体" pitchFamily="2" charset="-122"/>
              <a:ea typeface="宋体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880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onsolas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4020</TotalTime>
  <Words>1220</Words>
  <Application>Microsoft Office PowerPoint</Application>
  <PresentationFormat>自定义</PresentationFormat>
  <Paragraphs>341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PowerPoint 演示文稿</vt:lpstr>
      <vt:lpstr>任务一 轴类零件的测量与草绘</vt:lpstr>
      <vt:lpstr>任务一 轴类零件的测量与草绘</vt:lpstr>
      <vt:lpstr>任务一 轴类零件的测量与草绘</vt:lpstr>
      <vt:lpstr>任务一 轴类零件的测量与草绘</vt:lpstr>
      <vt:lpstr>任务一 轴类零件的测量与草绘</vt:lpstr>
      <vt:lpstr>任务一 轴类零件的测量与草绘</vt:lpstr>
      <vt:lpstr>任务一 轴类零件的测量与草绘</vt:lpstr>
      <vt:lpstr>任务一 轴类零件的测量与草绘</vt:lpstr>
      <vt:lpstr>任务二：Autocad环境下零件图的绘制</vt:lpstr>
      <vt:lpstr>任务二：Autocad环境下零件图的绘制</vt:lpstr>
      <vt:lpstr>任务二：Autocad环境下零件图的绘制</vt:lpstr>
      <vt:lpstr>任务二：Autocad环境下零件图的绘制</vt:lpstr>
      <vt:lpstr>任务二：Autocad环境下零件图的绘制</vt:lpstr>
      <vt:lpstr>任务二：Autocad环境下零件图的绘制</vt:lpstr>
      <vt:lpstr>任务二：Autocad环境下零件图的绘制</vt:lpstr>
      <vt:lpstr>任务二：Autocad环境下零件图的绘制</vt:lpstr>
      <vt:lpstr>任务二：Autocad环境下零件图的绘制</vt:lpstr>
      <vt:lpstr>任务二：Autocad环境下零件图的绘制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31</cp:revision>
  <dcterms:created xsi:type="dcterms:W3CDTF">2022-09-09T23:31:43Z</dcterms:created>
  <dcterms:modified xsi:type="dcterms:W3CDTF">2023-02-20T01:32:44Z</dcterms:modified>
</cp:coreProperties>
</file>